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31" r:id="rId2"/>
  </p:sldMasterIdLst>
  <p:notesMasterIdLst>
    <p:notesMasterId r:id="rId35"/>
  </p:notesMasterIdLst>
  <p:handoutMasterIdLst>
    <p:handoutMasterId r:id="rId36"/>
  </p:handoutMasterIdLst>
  <p:sldIdLst>
    <p:sldId id="338" r:id="rId3"/>
    <p:sldId id="339" r:id="rId4"/>
    <p:sldId id="340" r:id="rId5"/>
    <p:sldId id="387" r:id="rId6"/>
    <p:sldId id="388" r:id="rId7"/>
    <p:sldId id="395" r:id="rId8"/>
    <p:sldId id="341" r:id="rId9"/>
    <p:sldId id="391" r:id="rId10"/>
    <p:sldId id="343" r:id="rId11"/>
    <p:sldId id="344" r:id="rId12"/>
    <p:sldId id="345" r:id="rId13"/>
    <p:sldId id="346" r:id="rId14"/>
    <p:sldId id="347" r:id="rId15"/>
    <p:sldId id="355" r:id="rId16"/>
    <p:sldId id="356" r:id="rId17"/>
    <p:sldId id="358" r:id="rId18"/>
    <p:sldId id="392" r:id="rId19"/>
    <p:sldId id="393" r:id="rId20"/>
    <p:sldId id="362" r:id="rId21"/>
    <p:sldId id="364" r:id="rId22"/>
    <p:sldId id="369" r:id="rId23"/>
    <p:sldId id="370" r:id="rId24"/>
    <p:sldId id="371" r:id="rId25"/>
    <p:sldId id="373" r:id="rId26"/>
    <p:sldId id="374" r:id="rId27"/>
    <p:sldId id="375" r:id="rId28"/>
    <p:sldId id="376" r:id="rId29"/>
    <p:sldId id="377" r:id="rId30"/>
    <p:sldId id="379" r:id="rId31"/>
    <p:sldId id="383" r:id="rId32"/>
    <p:sldId id="384" r:id="rId33"/>
    <p:sldId id="38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6699"/>
    <a:srgbClr val="5B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37" autoAdjust="0"/>
    <p:restoredTop sz="94551" autoAdjust="0"/>
  </p:normalViewPr>
  <p:slideViewPr>
    <p:cSldViewPr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8D582D8-B6ED-40C9-85EA-FB164EC130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88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8E6D756-64EA-4378-84AF-C7A9AA4A68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23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7A5B9-1AA6-424A-A244-815BA91A2F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1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E729E-1F5C-4790-A4DE-C93F8817F2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0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759C1-27A2-4FA4-8758-95BF6B2478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8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21D692D-F19A-44FB-9969-500C25028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91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492875"/>
            <a:ext cx="533400" cy="365125"/>
          </a:xfrm>
        </p:spPr>
        <p:txBody>
          <a:bodyPr/>
          <a:lstStyle>
            <a:lvl1pPr>
              <a:defRPr sz="1200"/>
            </a:lvl1pPr>
            <a:extLst/>
          </a:lstStyle>
          <a:p>
            <a:pPr>
              <a:defRPr/>
            </a:pPr>
            <a:fld id="{34D7E6E6-7430-4B5D-B362-C5F765172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8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6CF009E-D66A-4E89-87B8-9D498F9939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AA0C1B7-B521-43A5-B7C5-C9432F488A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8AB591D-3881-4EAE-BCCB-73F77E34A7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1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D24E984-1A6D-4036-B76D-6BCC887CEA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81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ED1CD9-AB6E-4956-8208-B89D0ED7E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06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62A05C9-BF4A-4AE5-94C3-E047254056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6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7C508-B09F-41F5-B1C4-EA828D344F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85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0 h 528"/>
              <a:gd name="T4" fmla="*/ 5760 w 5760"/>
              <a:gd name="T5" fmla="*/ 528 h 528"/>
              <a:gd name="T6" fmla="*/ 48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E2F5979-683A-4F13-B03A-ED6E263649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4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1E8E4-A93C-4A19-9DDB-0F47C7F96D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D76B9-7658-420F-A8E7-F7499EED1A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7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4BF9-071E-4835-8646-BBB402B559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8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FB7C7-C0A0-4FB4-9D4C-C45EEBF4E2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9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E7866-2ED1-43AB-99A1-08D627689C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3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C8FA3-F69D-4BAC-B09A-562ADEF9C5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5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3DEA4-6794-44C3-80E7-48B888023D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7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9B258-3FCB-45C2-929D-8158A99499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4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A8CED-750A-4641-9336-E8F2435759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702EC41-60DB-490F-A4CE-61AB2A72B2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051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5760 w 5760"/>
              <a:gd name="T3" fmla="*/ 0 h 528"/>
              <a:gd name="T4" fmla="*/ 5760 w 5760"/>
              <a:gd name="T5" fmla="*/ 528 h 528"/>
              <a:gd name="T6" fmla="*/ 48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7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F0E1D60-8DD9-487D-9E72-145A4F1974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07" r:id="rId10"/>
    <p:sldLayoutId id="2147484008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186738" cy="4791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coordinate all of the other knowledge areas throughout the project’s life cycle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Look at big picture not details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4D87726-6E14-47DD-AD4A-F367E2A5AF18}" type="slidenum">
              <a:rPr lang="en-US" sz="1200" smtClean="0"/>
              <a:pPr eaLnBrk="1" hangingPunct="1"/>
              <a:t>1</a:t>
            </a:fld>
            <a:endParaRPr lang="en-US" sz="1200" smtClean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The Key to Overall Project Success: Good Project Integration Management</a:t>
            </a:r>
            <a:endParaRPr lang="en-US" dirty="0" smtClean="0"/>
          </a:p>
        </p:txBody>
      </p:sp>
      <p:pic>
        <p:nvPicPr>
          <p:cNvPr id="5" name="Picture 6" descr="86921_01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5230872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There are usually more projects than available time and resources to implement them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Methods for selecting projects include: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cs typeface="Arial" charset="0"/>
              </a:rPr>
              <a:t>1. Focusing on broad organizational needs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cs typeface="Arial" charset="0"/>
              </a:rPr>
              <a:t>2. Categorizing technology projects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cs typeface="Arial" charset="0"/>
              </a:rPr>
              <a:t>3. Performing net present value or other financial analyses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cs typeface="Arial" charset="0"/>
              </a:rPr>
              <a:t>4. Using a weighted </a:t>
            </a:r>
            <a:r>
              <a:rPr lang="en-US" smtClean="0">
                <a:latin typeface="Arial" charset="0"/>
                <a:cs typeface="Arial" charset="0"/>
              </a:rPr>
              <a:t>scoring model</a:t>
            </a:r>
            <a:endParaRPr lang="en-US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2789F7-0BCD-4EB3-89E9-2FEB1FACD138}" type="slidenum">
              <a:rPr lang="en-US" sz="1200" smtClean="0"/>
              <a:pPr eaLnBrk="1" hangingPunct="1"/>
              <a:t>10</a:t>
            </a:fld>
            <a:endParaRPr lang="en-US" sz="120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Methods for Selecting Projects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It is often difficult to provide strong justification for many technology projects, but everyone agrees they have a high value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Three important criteria for projects: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There is a</a:t>
            </a:r>
            <a:r>
              <a:rPr lang="en-US" b="1" dirty="0" smtClean="0">
                <a:latin typeface="Arial" charset="0"/>
                <a:cs typeface="Arial" charset="0"/>
              </a:rPr>
              <a:t> </a:t>
            </a:r>
            <a:r>
              <a:rPr lang="en-US" b="1" i="1" dirty="0" smtClean="0">
                <a:latin typeface="Arial" charset="0"/>
                <a:cs typeface="Arial" charset="0"/>
              </a:rPr>
              <a:t>need</a:t>
            </a:r>
            <a:r>
              <a:rPr lang="en-US" dirty="0" smtClean="0">
                <a:latin typeface="Arial" charset="0"/>
                <a:cs typeface="Arial" charset="0"/>
              </a:rPr>
              <a:t> for the project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There are</a:t>
            </a:r>
            <a:r>
              <a:rPr lang="en-US" b="1" dirty="0" smtClean="0">
                <a:latin typeface="Arial" charset="0"/>
                <a:cs typeface="Arial" charset="0"/>
              </a:rPr>
              <a:t> </a:t>
            </a:r>
            <a:r>
              <a:rPr lang="en-US" b="1" i="1" dirty="0" smtClean="0">
                <a:latin typeface="Arial" charset="0"/>
                <a:cs typeface="Arial" charset="0"/>
              </a:rPr>
              <a:t>funds</a:t>
            </a:r>
            <a:r>
              <a:rPr lang="en-US" dirty="0" smtClean="0">
                <a:latin typeface="Arial" charset="0"/>
                <a:cs typeface="Arial" charset="0"/>
              </a:rPr>
              <a:t> available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There’s a strong </a:t>
            </a:r>
            <a:r>
              <a:rPr lang="en-US" b="1" i="1" dirty="0" smtClean="0">
                <a:latin typeface="Arial" charset="0"/>
                <a:cs typeface="Arial" charset="0"/>
              </a:rPr>
              <a:t>will</a:t>
            </a:r>
            <a:r>
              <a:rPr lang="en-US" b="1" dirty="0" smtClean="0">
                <a:latin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to make the project succeed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02636E9-7DCF-4D62-AABB-E006DA13EF22}" type="slidenum">
              <a:rPr lang="en-US" sz="1200" smtClean="0"/>
              <a:pPr eaLnBrk="1" hangingPunct="1"/>
              <a:t>11</a:t>
            </a:fld>
            <a:endParaRPr lang="en-US" sz="120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1. </a:t>
            </a:r>
            <a:r>
              <a:rPr lang="en-US" sz="2800" dirty="0"/>
              <a:t>Methods for Selecting </a:t>
            </a:r>
            <a:r>
              <a:rPr lang="en-US" sz="2800" dirty="0" smtClean="0"/>
              <a:t>Projects - Focusing on Broad Organizational Needs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One categorization is whether the project addresses: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b="1" dirty="0" smtClean="0">
                <a:latin typeface="Arial" charset="0"/>
                <a:cs typeface="Arial" charset="0"/>
              </a:rPr>
              <a:t>A problem</a:t>
            </a:r>
          </a:p>
          <a:p>
            <a:pPr lvl="1" eaLnBrk="1" hangingPunct="1"/>
            <a:r>
              <a:rPr lang="en-US" b="1" dirty="0" smtClean="0">
                <a:latin typeface="Arial" charset="0"/>
                <a:cs typeface="Arial" charset="0"/>
              </a:rPr>
              <a:t>An opportunity, </a:t>
            </a:r>
            <a:r>
              <a:rPr lang="en-US" b="1" i="1" dirty="0" smtClean="0">
                <a:latin typeface="Arial" charset="0"/>
                <a:cs typeface="Arial" charset="0"/>
              </a:rPr>
              <a:t>or</a:t>
            </a:r>
          </a:p>
          <a:p>
            <a:pPr lvl="1" eaLnBrk="1" hangingPunct="1"/>
            <a:r>
              <a:rPr lang="en-US" b="1" dirty="0" smtClean="0">
                <a:latin typeface="Arial" charset="0"/>
                <a:cs typeface="Arial" charset="0"/>
              </a:rPr>
              <a:t>A directive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how long </a:t>
            </a:r>
            <a:r>
              <a:rPr lang="en-US" dirty="0" smtClean="0">
                <a:latin typeface="Arial" charset="0"/>
                <a:cs typeface="Arial" charset="0"/>
              </a:rPr>
              <a:t>it will take to do the project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priority</a:t>
            </a:r>
            <a:r>
              <a:rPr lang="en-US" dirty="0" smtClean="0">
                <a:latin typeface="Arial" charset="0"/>
                <a:cs typeface="Arial" charset="0"/>
              </a:rPr>
              <a:t> of the project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7628372-8917-4710-9CEA-4909FF9F33DF}" type="slidenum">
              <a:rPr lang="en-US" sz="1200" smtClean="0"/>
              <a:pPr eaLnBrk="1" hangingPunct="1"/>
              <a:t>12</a:t>
            </a:fld>
            <a:endParaRPr lang="en-US" sz="120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610600" cy="6731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sz="2700" dirty="0"/>
              <a:t>Methods for Selecting </a:t>
            </a:r>
            <a:r>
              <a:rPr lang="en-US" sz="2700" dirty="0" smtClean="0"/>
              <a:t>Projects - Categorizing IT </a:t>
            </a:r>
            <a:r>
              <a:rPr lang="en-US" sz="2700" dirty="0"/>
              <a:t> </a:t>
            </a:r>
            <a:r>
              <a:rPr lang="en-US" sz="2700" dirty="0" smtClean="0"/>
              <a:t>    	Projects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763000" cy="4791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Financial considerations are often an important consideration in selecting projects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Three primary methods for determining the projected financial value of projects: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Net present value (NPV) analysis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Return on investment (ROI)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Payback analysis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954DA-A191-4B7B-B086-4F6BE1EFB5F9}" type="slidenum">
              <a:rPr lang="en-US" sz="1200" smtClean="0"/>
              <a:pPr eaLnBrk="1" hangingPunct="1"/>
              <a:t>13</a:t>
            </a:fld>
            <a:endParaRPr lang="en-US" sz="120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5125"/>
            <a:ext cx="8686800" cy="6159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 </a:t>
            </a:r>
            <a:r>
              <a:rPr lang="en-US" sz="3100" dirty="0"/>
              <a:t>Methods for Selecting </a:t>
            </a:r>
            <a:r>
              <a:rPr lang="en-US" sz="3100" dirty="0" smtClean="0"/>
              <a:t>Projects - Financial Analysis of Projects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610600" cy="4791075"/>
          </a:xfr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A weighted scoring model is a tool that provides a systematic process for selecting projects based on many criteria: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marL="1371600" lvl="2" indent="-457200" eaLnBrk="1" hangingPunct="1">
              <a:lnSpc>
                <a:spcPct val="90000"/>
              </a:lnSpc>
              <a:buClrTx/>
            </a:pPr>
            <a:r>
              <a:rPr lang="en-US" dirty="0" smtClean="0">
                <a:latin typeface="Arial" charset="0"/>
                <a:cs typeface="Arial" charset="0"/>
              </a:rPr>
              <a:t>Identify criteria important to the project selection </a:t>
            </a:r>
            <a:r>
              <a:rPr lang="en-US" dirty="0" smtClean="0">
                <a:latin typeface="Arial" charset="0"/>
                <a:cs typeface="Arial" charset="0"/>
              </a:rPr>
              <a:t>process</a:t>
            </a:r>
          </a:p>
          <a:p>
            <a:pPr marL="1371600" lvl="2" indent="-457200" eaLnBrk="1" hangingPunct="1">
              <a:lnSpc>
                <a:spcPct val="90000"/>
              </a:lnSpc>
              <a:buClrTx/>
            </a:pPr>
            <a:endParaRPr lang="en-US" dirty="0" smtClean="0">
              <a:latin typeface="Arial" charset="0"/>
              <a:cs typeface="Arial" charset="0"/>
            </a:endParaRPr>
          </a:p>
          <a:p>
            <a:pPr marL="1371600" lvl="2" indent="-457200" eaLnBrk="1" hangingPunct="1">
              <a:lnSpc>
                <a:spcPct val="90000"/>
              </a:lnSpc>
              <a:buClrTx/>
            </a:pPr>
            <a:r>
              <a:rPr lang="en-US" dirty="0" smtClean="0">
                <a:latin typeface="Arial" charset="0"/>
                <a:cs typeface="Arial" charset="0"/>
              </a:rPr>
              <a:t>Assign weights (percentages) to each criterion so they add up to 100</a:t>
            </a:r>
            <a:r>
              <a:rPr lang="en-US" dirty="0" smtClean="0">
                <a:latin typeface="Arial" charset="0"/>
                <a:cs typeface="Arial" charset="0"/>
              </a:rPr>
              <a:t>%</a:t>
            </a:r>
          </a:p>
          <a:p>
            <a:pPr marL="1371600" lvl="2" indent="-457200" eaLnBrk="1" hangingPunct="1">
              <a:lnSpc>
                <a:spcPct val="90000"/>
              </a:lnSpc>
              <a:buClrTx/>
            </a:pPr>
            <a:endParaRPr lang="en-US" dirty="0" smtClean="0">
              <a:latin typeface="Arial" charset="0"/>
              <a:cs typeface="Arial" charset="0"/>
            </a:endParaRPr>
          </a:p>
          <a:p>
            <a:pPr marL="1371600" lvl="2" indent="-457200" eaLnBrk="1" hangingPunct="1">
              <a:lnSpc>
                <a:spcPct val="90000"/>
              </a:lnSpc>
              <a:buClrTx/>
            </a:pPr>
            <a:r>
              <a:rPr lang="en-US" dirty="0" smtClean="0">
                <a:latin typeface="Arial" charset="0"/>
                <a:cs typeface="Arial" charset="0"/>
              </a:rPr>
              <a:t>Assign scores to each criterion for each </a:t>
            </a:r>
            <a:r>
              <a:rPr lang="en-US" dirty="0" smtClean="0">
                <a:latin typeface="Arial" charset="0"/>
                <a:cs typeface="Arial" charset="0"/>
              </a:rPr>
              <a:t>project</a:t>
            </a:r>
          </a:p>
          <a:p>
            <a:pPr marL="1371600" lvl="2" indent="-457200" eaLnBrk="1" hangingPunct="1">
              <a:lnSpc>
                <a:spcPct val="90000"/>
              </a:lnSpc>
              <a:buClrTx/>
            </a:pPr>
            <a:endParaRPr lang="en-US" dirty="0" smtClean="0">
              <a:latin typeface="Arial" charset="0"/>
              <a:cs typeface="Arial" charset="0"/>
            </a:endParaRPr>
          </a:p>
          <a:p>
            <a:pPr marL="1371600" lvl="2" indent="-457200" eaLnBrk="1" hangingPunct="1">
              <a:lnSpc>
                <a:spcPct val="90000"/>
              </a:lnSpc>
              <a:buClrTx/>
            </a:pPr>
            <a:r>
              <a:rPr lang="en-US" dirty="0" smtClean="0">
                <a:latin typeface="Arial" charset="0"/>
                <a:cs typeface="Arial" charset="0"/>
              </a:rPr>
              <a:t>Multiply the scores by the weights and get the total weighted </a:t>
            </a:r>
            <a:r>
              <a:rPr lang="en-US" dirty="0" smtClean="0">
                <a:latin typeface="Arial" charset="0"/>
                <a:cs typeface="Arial" charset="0"/>
              </a:rPr>
              <a:t>scores</a:t>
            </a:r>
          </a:p>
          <a:p>
            <a:pPr marL="1371600" lvl="2" indent="-457200" eaLnBrk="1" hangingPunct="1">
              <a:lnSpc>
                <a:spcPct val="90000"/>
              </a:lnSpc>
              <a:buClrTx/>
            </a:pPr>
            <a:endParaRPr lang="en-US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The higher the weighted score, the better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B6893EA-C5A3-4FB0-97CF-C464326AB72E}" type="slidenum">
              <a:rPr lang="en-US" sz="1200" smtClean="0"/>
              <a:pPr eaLnBrk="1" hangingPunct="1"/>
              <a:t>14</a:t>
            </a:fld>
            <a:endParaRPr lang="en-US" sz="120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839200" cy="6731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 Weighted Scoring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9F6DF9-B19D-4CFB-A13A-0E75C54CC9C2}" type="slidenum">
              <a:rPr lang="en-US" sz="1200" smtClean="0"/>
              <a:pPr eaLnBrk="1" hangingPunct="1"/>
              <a:t>15</a:t>
            </a:fld>
            <a:endParaRPr lang="en-US" sz="1200" smtClean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Weighted Scoring Model for Project Selection</a:t>
            </a:r>
            <a:endParaRPr lang="en-US" sz="6000" dirty="0" smtClean="0"/>
          </a:p>
        </p:txBody>
      </p:sp>
      <p:pic>
        <p:nvPicPr>
          <p:cNvPr id="33796" name="Picture 7" descr="86921_04_F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52488"/>
            <a:ext cx="62484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153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After deciding what project to work on, it is important to all stakeholders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A </a:t>
            </a:r>
            <a:r>
              <a:rPr lang="en-US" b="1" dirty="0" smtClean="0">
                <a:latin typeface="Arial" charset="0"/>
                <a:cs typeface="Arial" charset="0"/>
              </a:rPr>
              <a:t>project charter</a:t>
            </a:r>
            <a:r>
              <a:rPr lang="en-US" dirty="0" smtClean="0">
                <a:latin typeface="Arial" charset="0"/>
                <a:cs typeface="Arial" charset="0"/>
              </a:rPr>
              <a:t> is a document that formally recognizes the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existence</a:t>
            </a:r>
            <a:r>
              <a:rPr lang="en-US" dirty="0" smtClean="0">
                <a:latin typeface="Arial" charset="0"/>
                <a:cs typeface="Arial" charset="0"/>
              </a:rPr>
              <a:t> of a project and provides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direction</a:t>
            </a:r>
            <a:r>
              <a:rPr lang="en-US" dirty="0" smtClean="0">
                <a:latin typeface="Arial" charset="0"/>
                <a:cs typeface="Arial" charset="0"/>
              </a:rPr>
              <a:t> on the project’s objectives and management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Key project stakeholders should sign a project charter to acknowledge agreement on the need and intent of the project; a signed charter is a key output of project integration management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88D204-71CC-4A7F-AF01-B97AFA7C19CD}" type="slidenum">
              <a:rPr lang="en-US" sz="1200" smtClean="0"/>
              <a:pPr eaLnBrk="1" hangingPunct="1"/>
              <a:t>16</a:t>
            </a:fld>
            <a:endParaRPr lang="en-US" sz="120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9144000" cy="6731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 smtClean="0"/>
              <a:t>Project Charter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D14E4A-F4F0-474B-971C-91B28981C61C}" type="slidenum">
              <a:rPr lang="en-US" sz="1200" smtClean="0"/>
              <a:pPr eaLnBrk="1" hangingPunct="1"/>
              <a:t>17</a:t>
            </a:fld>
            <a:endParaRPr lang="en-US" sz="120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Project Charter for the DNA-Sequencing Instrument Completion Project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620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76962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0FE710-6E24-4DA1-AAE8-801943FA05D3}" type="slidenum">
              <a:rPr lang="en-US" sz="1200" smtClean="0"/>
              <a:pPr eaLnBrk="1" hangingPunct="1"/>
              <a:t>18</a:t>
            </a:fld>
            <a:endParaRPr lang="en-US" sz="120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/>
              <a:t>Charter (continued)</a:t>
            </a:r>
            <a:endParaRPr lang="en-US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9600"/>
            <a:ext cx="54864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186738" cy="4791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A </a:t>
            </a:r>
            <a:r>
              <a:rPr lang="en-US" b="1" dirty="0" smtClean="0">
                <a:latin typeface="Arial" charset="0"/>
                <a:cs typeface="Arial" charset="0"/>
              </a:rPr>
              <a:t>project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management</a:t>
            </a:r>
            <a:r>
              <a:rPr lang="en-US" b="1" dirty="0" smtClean="0">
                <a:latin typeface="Arial" charset="0"/>
                <a:cs typeface="Arial" charset="0"/>
              </a:rPr>
              <a:t> plan</a:t>
            </a:r>
            <a:r>
              <a:rPr lang="en-US" dirty="0" smtClean="0">
                <a:latin typeface="Arial" charset="0"/>
                <a:cs typeface="Arial" charset="0"/>
              </a:rPr>
              <a:t> is a document used to coordinate all project planning documents and help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guide a project’s execution</a:t>
            </a:r>
            <a:r>
              <a:rPr lang="en-US" dirty="0" smtClean="0">
                <a:latin typeface="Arial" charset="0"/>
                <a:cs typeface="Arial" charset="0"/>
              </a:rPr>
              <a:t> and control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Plans created in the other knowledge areas are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subsidiary parts </a:t>
            </a:r>
            <a:r>
              <a:rPr lang="en-US" dirty="0" smtClean="0">
                <a:latin typeface="Arial" charset="0"/>
                <a:cs typeface="Arial" charset="0"/>
              </a:rPr>
              <a:t>of the overall project management plan</a:t>
            </a:r>
            <a:endParaRPr lang="en-US" i="1" dirty="0" smtClean="0">
              <a:latin typeface="Arial" charset="0"/>
              <a:cs typeface="Arial" charset="0"/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E7C55B-6A89-4893-BD36-33B6148CAFC6}" type="slidenum">
              <a:rPr lang="en-US" sz="1200" smtClean="0"/>
              <a:pPr eaLnBrk="1" hangingPunct="1"/>
              <a:t>19</a:t>
            </a:fld>
            <a:endParaRPr lang="en-US" sz="120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Project </a:t>
            </a:r>
            <a:r>
              <a:rPr lang="en-US" dirty="0" smtClean="0">
                <a:solidFill>
                  <a:srgbClr val="FF0000"/>
                </a:solidFill>
              </a:rPr>
              <a:t>Management</a:t>
            </a:r>
            <a:r>
              <a:rPr lang="en-US" dirty="0" smtClean="0"/>
              <a:t> Plans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491538" cy="479107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Develop the project charter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working with stakeholders to create the document that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formally authorizes </a:t>
            </a:r>
            <a:r>
              <a:rPr lang="en-US" dirty="0" smtClean="0">
                <a:latin typeface="Arial" charset="0"/>
                <a:cs typeface="Arial" charset="0"/>
              </a:rPr>
              <a:t>a project—the charter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en-US" b="1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Develop the project management plan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coordinating all planning efforts to create a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consistent, coherent document</a:t>
            </a:r>
            <a:r>
              <a:rPr lang="en-US" dirty="0" smtClean="0">
                <a:latin typeface="Arial" charset="0"/>
                <a:cs typeface="Arial" charset="0"/>
              </a:rPr>
              <a:t>—the project management plan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en-US" b="1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Direct and manage project execution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r>
              <a:rPr lang="en-US" b="1" dirty="0" smtClean="0">
                <a:latin typeface="Arial" charset="0"/>
                <a:cs typeface="Arial" charset="0"/>
              </a:rPr>
              <a:t>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carrying out the project management plan by performing the activities included in it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BBDDEB-BD2F-4AC8-AC87-A421C32294F2}" type="slidenum">
              <a:rPr lang="en-US" sz="1200" smtClean="0"/>
              <a:pPr eaLnBrk="1" hangingPunct="1"/>
              <a:t>2</a:t>
            </a:fld>
            <a:endParaRPr lang="en-US" sz="1200" smtClean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400" dirty="0" smtClean="0"/>
              <a:t>Project Integration Management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186738" cy="4791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Introduction or overview of the project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Description of how the </a:t>
            </a:r>
            <a:r>
              <a:rPr lang="en-US" b="1" dirty="0" smtClean="0">
                <a:latin typeface="Arial" charset="0"/>
                <a:cs typeface="Arial" charset="0"/>
              </a:rPr>
              <a:t>project is organized</a:t>
            </a:r>
          </a:p>
          <a:p>
            <a:pPr eaLnBrk="1" hangingPunct="1"/>
            <a:endParaRPr lang="en-US" b="1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Management and technical processes </a:t>
            </a:r>
            <a:r>
              <a:rPr lang="en-US" dirty="0" smtClean="0">
                <a:latin typeface="Arial" charset="0"/>
                <a:cs typeface="Arial" charset="0"/>
              </a:rPr>
              <a:t>used on the project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Work to be done, schedule, and budget </a:t>
            </a:r>
            <a:r>
              <a:rPr lang="en-US" dirty="0" smtClean="0">
                <a:latin typeface="Arial" charset="0"/>
                <a:cs typeface="Arial" charset="0"/>
              </a:rPr>
              <a:t>information</a:t>
            </a: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CBF66BA-7C87-4D78-A6CB-94C97885FF17}" type="slidenum">
              <a:rPr lang="en-US" sz="1200" smtClean="0"/>
              <a:pPr eaLnBrk="1" hangingPunct="1"/>
              <a:t>20</a:t>
            </a:fld>
            <a:endParaRPr lang="en-US" sz="120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Common Elements of a Project Management Plan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186738" cy="4791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Project execution involves managing and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performing the work </a:t>
            </a:r>
            <a:r>
              <a:rPr lang="en-US" dirty="0" smtClean="0">
                <a:latin typeface="Arial" charset="0"/>
                <a:cs typeface="Arial" charset="0"/>
              </a:rPr>
              <a:t>described in the project management plan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The majority of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time and money </a:t>
            </a:r>
            <a:r>
              <a:rPr lang="en-US" dirty="0" smtClean="0">
                <a:latin typeface="Arial" charset="0"/>
                <a:cs typeface="Arial" charset="0"/>
              </a:rPr>
              <a:t>is usually spent on execution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EC3F66A-EE77-4037-A134-CCC8742E6EED}" type="slidenum">
              <a:rPr lang="en-US" sz="1200" smtClean="0"/>
              <a:pPr eaLnBrk="1" hangingPunct="1"/>
              <a:t>21</a:t>
            </a:fld>
            <a:endParaRPr lang="en-US" sz="120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Project Execution</a:t>
            </a:r>
          </a:p>
        </p:txBody>
      </p:sp>
      <p:pic>
        <p:nvPicPr>
          <p:cNvPr id="40965" name="Picture 5" descr="Fig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4"/>
          <a:stretch>
            <a:fillRect/>
          </a:stretch>
        </p:blipFill>
        <p:spPr bwMode="auto">
          <a:xfrm>
            <a:off x="3352800" y="3810000"/>
            <a:ext cx="5181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Project </a:t>
            </a:r>
            <a:r>
              <a:rPr lang="en-US" b="1" dirty="0" smtClean="0">
                <a:latin typeface="Arial" charset="0"/>
                <a:cs typeface="Arial" charset="0"/>
              </a:rPr>
              <a:t>planning and execution are intertwined and inseparable</a:t>
            </a:r>
            <a:r>
              <a:rPr lang="en-US" dirty="0" smtClean="0">
                <a:latin typeface="Arial" charset="0"/>
                <a:cs typeface="Arial" charset="0"/>
              </a:rPr>
              <a:t> activities</a:t>
            </a: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Those who will do the work should help to plan the work</a:t>
            </a: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Project managers must </a:t>
            </a:r>
            <a:r>
              <a:rPr lang="en-US" b="1" dirty="0" smtClean="0">
                <a:latin typeface="Arial" charset="0"/>
                <a:cs typeface="Arial" charset="0"/>
              </a:rPr>
              <a:t>solicit input from the team </a:t>
            </a:r>
            <a:r>
              <a:rPr lang="en-US" dirty="0" smtClean="0">
                <a:latin typeface="Arial" charset="0"/>
                <a:cs typeface="Arial" charset="0"/>
              </a:rPr>
              <a:t>to develop realistic plans</a:t>
            </a: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77EA3A-3398-4047-8798-957F252757D1}" type="slidenum">
              <a:rPr lang="en-US" sz="1200" smtClean="0"/>
              <a:pPr eaLnBrk="1" hangingPunct="1"/>
              <a:t>22</a:t>
            </a:fld>
            <a:endParaRPr lang="en-US" sz="1200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Coordinating Planning and Execution</a:t>
            </a:r>
          </a:p>
        </p:txBody>
      </p:sp>
      <p:pic>
        <p:nvPicPr>
          <p:cNvPr id="41989" name="Picture 5" descr="Fig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4"/>
          <a:stretch>
            <a:fillRect/>
          </a:stretch>
        </p:blipFill>
        <p:spPr bwMode="auto">
          <a:xfrm>
            <a:off x="2743200" y="4087283"/>
            <a:ext cx="58674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458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Project managers must lead by example to demonstrate the importance of creating and then following good project plans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Organizational culture can help project execution by: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Providing guidelines and templates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Tracking performance based on plans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Project managers may still need to break the rules </a:t>
            </a:r>
            <a:r>
              <a:rPr lang="en-US" dirty="0" smtClean="0">
                <a:latin typeface="Arial" charset="0"/>
                <a:cs typeface="Arial" charset="0"/>
              </a:rPr>
              <a:t>to meet project goals, and senior managers must support those actions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13E770-BF20-477A-8DB6-613626358FB6}" type="slidenum">
              <a:rPr lang="en-US" sz="1200" smtClean="0"/>
              <a:pPr eaLnBrk="1" hangingPunct="1"/>
              <a:t>23</a:t>
            </a:fld>
            <a:endParaRPr lang="en-US" sz="120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Providing Leadership and a Supportive Culture -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186738" cy="4791075"/>
          </a:xfrm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General management skills like leadership, communication, and political skills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Product, business, and application area skills and knowledge 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Use of specialized tools and techniques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1DBC66-FCF3-4208-A3E0-26A499CDFCB5}" type="slidenum">
              <a:rPr lang="en-US" sz="1200" smtClean="0"/>
              <a:pPr eaLnBrk="1" hangingPunct="1"/>
              <a:t>24</a:t>
            </a:fld>
            <a:endParaRPr lang="en-US" sz="1200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Important Skills for Project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186738" cy="4791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Arial" charset="0"/>
                <a:cs typeface="Arial" charset="0"/>
              </a:rPr>
              <a:t>Expert judgment</a:t>
            </a:r>
            <a:r>
              <a:rPr lang="en-US" sz="2400" dirty="0" smtClean="0">
                <a:latin typeface="Arial" charset="0"/>
                <a:cs typeface="Arial" charset="0"/>
              </a:rPr>
              <a:t>: 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Delphi Technique</a:t>
            </a:r>
            <a:r>
              <a:rPr lang="en-US" sz="2400" dirty="0" smtClean="0">
                <a:latin typeface="Arial" charset="0"/>
                <a:cs typeface="Arial" charset="0"/>
              </a:rPr>
              <a:t>) experts can help project managers and their teams make many decisions related to project execution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>
                <a:latin typeface="Arial" charset="0"/>
                <a:cs typeface="Arial" charset="0"/>
              </a:rPr>
              <a:t>Project management information systems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Arial" charset="0"/>
              <a:cs typeface="Arial" charset="0"/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3D429D-65BD-4028-A4D5-555F13B42C78}" type="slidenum">
              <a:rPr lang="en-US" sz="1200" smtClean="0"/>
              <a:pPr eaLnBrk="1" hangingPunct="1"/>
              <a:t>25</a:t>
            </a:fld>
            <a:endParaRPr lang="en-US" sz="120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Project Execution Tools and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186738" cy="5029200"/>
          </a:xfrm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Monitoring project work includes 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Collecting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Measuring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disseminating performance information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A </a:t>
            </a:r>
            <a:r>
              <a:rPr lang="en-US" b="1" dirty="0" smtClean="0">
                <a:latin typeface="Arial" charset="0"/>
                <a:cs typeface="Arial" charset="0"/>
              </a:rPr>
              <a:t>baseline</a:t>
            </a:r>
            <a:r>
              <a:rPr lang="en-US" dirty="0" smtClean="0">
                <a:latin typeface="Arial" charset="0"/>
                <a:cs typeface="Arial" charset="0"/>
              </a:rPr>
              <a:t> is the approved project management plan plus approved changes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EF052F-C625-4B9F-A2CE-89829EFA275D}" type="slidenum">
              <a:rPr lang="en-US" sz="1200" smtClean="0"/>
              <a:pPr eaLnBrk="1" hangingPunct="1"/>
              <a:t>26</a:t>
            </a:fld>
            <a:endParaRPr lang="en-US" sz="120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Monitoring and Controlling Project Work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14400"/>
            <a:ext cx="8458200" cy="5943600"/>
          </a:xfrm>
        </p:spPr>
        <p:txBody>
          <a:bodyPr>
            <a:normAutofit fontScale="77500" lnSpcReduction="20000"/>
          </a:bodyPr>
          <a:lstStyle/>
          <a:p>
            <a:pPr marL="365760" indent="457200" eaLnBrk="1" fontAlgn="auto" hangingPunct="1">
              <a:spcAft>
                <a:spcPts val="0"/>
              </a:spcAft>
              <a:buFont typeface="Wingdings 3"/>
              <a:buChar char=""/>
              <a:tabLst>
                <a:tab pos="762000" algn="l"/>
              </a:tabLst>
              <a:defRPr/>
            </a:pPr>
            <a:r>
              <a:rPr lang="en-US" sz="2800" dirty="0" smtClean="0">
                <a:cs typeface="Times New Roman" pitchFamily="18" charset="0"/>
              </a:rPr>
              <a:t>The 2002 Olympic Winter Games and Paralympics took five years to plan and cost more than $1.9 billion. PMI awarded the Salt Lake Organizing Committee (SLOC) the Project of the Year award for delivering world-class games.</a:t>
            </a:r>
            <a:endParaRPr lang="en-US" sz="2800" dirty="0" smtClean="0"/>
          </a:p>
          <a:p>
            <a:pPr marL="365760" indent="457200" fontAlgn="auto">
              <a:spcAft>
                <a:spcPts val="0"/>
              </a:spcAft>
              <a:buFont typeface="Wingdings 3"/>
              <a:buChar char=""/>
              <a:tabLst>
                <a:tab pos="762000" algn="l"/>
              </a:tabLst>
              <a:defRPr/>
            </a:pPr>
            <a:endParaRPr lang="en-US" sz="2800" dirty="0" smtClean="0">
              <a:cs typeface="Times New Roman" pitchFamily="18" charset="0"/>
            </a:endParaRPr>
          </a:p>
          <a:p>
            <a:pPr marL="365760" indent="457200" fontAlgn="auto">
              <a:spcAft>
                <a:spcPts val="0"/>
              </a:spcAft>
              <a:buFont typeface="Wingdings 3"/>
              <a:buChar char=""/>
              <a:tabLst>
                <a:tab pos="762000" algn="l"/>
              </a:tabLst>
              <a:defRPr/>
            </a:pPr>
            <a:r>
              <a:rPr lang="en-US" sz="2800" dirty="0" smtClean="0">
                <a:cs typeface="Times New Roman" pitchFamily="18" charset="0"/>
              </a:rPr>
              <a:t>Four years before the Games began, the SLOC used a </a:t>
            </a:r>
            <a:r>
              <a:rPr lang="en-US" sz="2800" b="1" dirty="0" smtClean="0">
                <a:cs typeface="Times New Roman" pitchFamily="18" charset="0"/>
              </a:rPr>
              <a:t>Primavera</a:t>
            </a:r>
            <a:r>
              <a:rPr lang="en-US" sz="2800" dirty="0" smtClean="0">
                <a:cs typeface="Times New Roman" pitchFamily="18" charset="0"/>
              </a:rPr>
              <a:t> software-based system with a cascading color-coded WBS to integrate planning…The SLOC also used an Executive Roadmap, a one-page list of the top 100 Games-wide activities, to keep executives apprised of progress. Activities were tied to detailed project information within each department’s schedule</a:t>
            </a:r>
            <a:r>
              <a:rPr lang="en-US" sz="2800" dirty="0" smtClean="0">
                <a:solidFill>
                  <a:srgbClr val="0000FF"/>
                </a:solidFill>
                <a:cs typeface="Times New Roman" pitchFamily="18" charset="0"/>
              </a:rPr>
              <a:t>. A 90-day highlighter showed which managers were accountable for each integrated activity</a:t>
            </a:r>
            <a:r>
              <a:rPr lang="en-US" sz="2800" dirty="0" smtClean="0">
                <a:cs typeface="Times New Roman" pitchFamily="18" charset="0"/>
              </a:rPr>
              <a:t>. </a:t>
            </a:r>
          </a:p>
          <a:p>
            <a:pPr marL="365760" indent="457200" fontAlgn="auto">
              <a:spcAft>
                <a:spcPts val="0"/>
              </a:spcAft>
              <a:buFont typeface="Wingdings 3"/>
              <a:buChar char=""/>
              <a:tabLst>
                <a:tab pos="762000" algn="l"/>
              </a:tabLst>
              <a:defRPr/>
            </a:pPr>
            <a:endParaRPr lang="en-US" sz="2800" dirty="0" smtClean="0">
              <a:cs typeface="Times New Roman" pitchFamily="18" charset="0"/>
            </a:endParaRPr>
          </a:p>
          <a:p>
            <a:pPr marL="365760" indent="457200" fontAlgn="auto">
              <a:spcAft>
                <a:spcPts val="0"/>
              </a:spcAft>
              <a:buFont typeface="Wingdings 3"/>
              <a:buChar char=""/>
              <a:tabLst>
                <a:tab pos="762000" algn="l"/>
              </a:tabLst>
              <a:defRPr/>
            </a:pPr>
            <a:r>
              <a:rPr lang="en-US" sz="2800" dirty="0" smtClean="0">
                <a:cs typeface="Times New Roman" pitchFamily="18" charset="0"/>
              </a:rPr>
              <a:t>Fraser Bullock, SLOC Chief Operating Officer and Chief, said, “We knew when we were on and off schedule and where we had to apply additional resources. </a:t>
            </a:r>
            <a:r>
              <a:rPr lang="en-US" sz="2800" dirty="0" smtClean="0">
                <a:solidFill>
                  <a:srgbClr val="0000FF"/>
                </a:solidFill>
                <a:cs typeface="Times New Roman" pitchFamily="18" charset="0"/>
              </a:rPr>
              <a:t>The interrelation of the functions meant they could not run in isolation</a:t>
            </a:r>
            <a:r>
              <a:rPr lang="en-US" sz="2800" dirty="0" smtClean="0">
                <a:cs typeface="Times New Roman" pitchFamily="18" charset="0"/>
              </a:rPr>
              <a:t>—it was a smoothly running machine.”*</a:t>
            </a:r>
            <a:r>
              <a:rPr lang="en-US" sz="2800" dirty="0" smtClean="0"/>
              <a:t>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47107" name="Slide Number Placeholder 6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FA1714-20EA-44F9-8080-024FA30F88AD}" type="slidenum">
              <a:rPr lang="en-US" sz="1200" smtClean="0"/>
              <a:pPr eaLnBrk="1" hangingPunct="1"/>
              <a:t>27</a:t>
            </a:fld>
            <a:endParaRPr lang="en-US" sz="1200" smtClean="0"/>
          </a:p>
        </p:txBody>
      </p:sp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Media Snapshot –Monitor &amp; Control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sz="2800" dirty="0" smtClean="0">
                <a:latin typeface="Arial" charset="0"/>
                <a:cs typeface="Arial" charset="0"/>
              </a:rPr>
              <a:t>Three main objectives are:</a:t>
            </a:r>
          </a:p>
          <a:p>
            <a:pPr marL="609600" indent="-609600" eaLnBrk="1" hangingPunct="1"/>
            <a:endParaRPr lang="en-US" sz="2800" dirty="0" smtClean="0">
              <a:latin typeface="Arial" charset="0"/>
              <a:cs typeface="Arial" charset="0"/>
            </a:endParaRPr>
          </a:p>
          <a:p>
            <a:pPr marL="990600" lvl="1" indent="-533400" eaLnBrk="1" hangingPunct="1"/>
            <a:r>
              <a:rPr lang="en-US" sz="2400" dirty="0" smtClean="0">
                <a:latin typeface="Arial" charset="0"/>
                <a:cs typeface="Arial" charset="0"/>
              </a:rPr>
              <a:t>Determining that a change has occurred</a:t>
            </a:r>
          </a:p>
          <a:p>
            <a:pPr marL="990600" lvl="1" indent="-533400" eaLnBrk="1" hangingPunct="1"/>
            <a:endParaRPr lang="en-US" sz="2400" dirty="0" smtClean="0">
              <a:latin typeface="Arial" charset="0"/>
              <a:cs typeface="Arial" charset="0"/>
            </a:endParaRPr>
          </a:p>
          <a:p>
            <a:pPr marL="990600" lvl="1" indent="-533400" eaLnBrk="1" hangingPunct="1"/>
            <a:r>
              <a:rPr lang="en-US" sz="2400" dirty="0" smtClean="0">
                <a:latin typeface="Arial" charset="0"/>
                <a:cs typeface="Arial" charset="0"/>
              </a:rPr>
              <a:t>Managing actual changes as they occur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D62EBA3-17A4-4C65-9845-04908E3503FA}" type="slidenum">
              <a:rPr lang="en-US" sz="1200" smtClean="0"/>
              <a:pPr eaLnBrk="1" hangingPunct="1"/>
              <a:t>28</a:t>
            </a:fld>
            <a:endParaRPr lang="en-US" sz="120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Integrated Change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A formal, documented </a:t>
            </a:r>
            <a:r>
              <a:rPr lang="en-US" b="1" dirty="0" smtClean="0">
                <a:latin typeface="Arial" charset="0"/>
                <a:cs typeface="Arial" charset="0"/>
              </a:rPr>
              <a:t>process</a:t>
            </a:r>
            <a:r>
              <a:rPr lang="en-US" dirty="0" smtClean="0">
                <a:latin typeface="Arial" charset="0"/>
                <a:cs typeface="Arial" charset="0"/>
              </a:rPr>
              <a:t> that describes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when and how official project documents and work may be changed </a:t>
            </a:r>
            <a:r>
              <a:rPr lang="en-US" dirty="0" smtClean="0">
                <a:latin typeface="Arial" charset="0"/>
                <a:cs typeface="Arial" charset="0"/>
              </a:rPr>
              <a:t>Change Control Board (CCB)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Describes who is authorized </a:t>
            </a:r>
            <a:r>
              <a:rPr lang="en-US" dirty="0" smtClean="0">
                <a:latin typeface="Arial" charset="0"/>
                <a:cs typeface="Arial" charset="0"/>
              </a:rPr>
              <a:t>to make changes and how to make them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E3270A-8A44-481D-9B95-FE8E55D2907A}" type="slidenum">
              <a:rPr lang="en-US" sz="1200" smtClean="0"/>
              <a:pPr eaLnBrk="1" hangingPunct="1"/>
              <a:t>29</a:t>
            </a:fld>
            <a:endParaRPr lang="en-US" sz="120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Change Control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Monitor and control the project work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overseeing project work to meet the performance objectives of the project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en-US" b="1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Perform integrated change control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coordinating changes that affect the project’s deliverables and organizational process assets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en-US" b="1" dirty="0" smtClean="0">
              <a:latin typeface="Arial" charset="0"/>
              <a:cs typeface="Arial" charset="0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en-US" b="1" dirty="0" smtClean="0">
                <a:latin typeface="Arial" charset="0"/>
                <a:cs typeface="Arial" charset="0"/>
              </a:rPr>
              <a:t>Close the project or phase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</a:p>
          <a:p>
            <a:pPr marL="865188" lvl="1" indent="-609600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finalizing all project activities to formally close the project or phase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746470F-8079-4644-A91F-3413A8A7D82B}" type="slidenum">
              <a:rPr lang="en-US" sz="1200" smtClean="0"/>
              <a:pPr eaLnBrk="1" hangingPunct="1"/>
              <a:t>3</a:t>
            </a:fld>
            <a:endParaRPr lang="en-US" sz="1200" smtClean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Project Integration Management Processes 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D486E5F-85C7-4C15-8626-526385D2DD2E}" type="slidenum">
              <a:rPr lang="en-US" sz="1200" smtClean="0"/>
              <a:pPr eaLnBrk="1" hangingPunct="1"/>
              <a:t>30</a:t>
            </a:fld>
            <a:endParaRPr lang="en-US" sz="1200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Suggestions for Performing Integrated Change Control</a:t>
            </a:r>
          </a:p>
        </p:txBody>
      </p:sp>
      <p:pic>
        <p:nvPicPr>
          <p:cNvPr id="51204" name="Picture 6" descr="Tbl04-0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/>
          <a:stretch>
            <a:fillRect/>
          </a:stretch>
        </p:blipFill>
        <p:spPr bwMode="auto">
          <a:xfrm>
            <a:off x="109538" y="1524000"/>
            <a:ext cx="88820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To close a project or phase, you must finalize all activities and transfer the completed or cancelled work to the appropriate people in operations</a:t>
            </a: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Main outputs include: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Final product, service, or result transition (OAC)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Organizational process asset updates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617A46-DFF7-472F-8F51-11FF2CD7FF3D}" type="slidenum">
              <a:rPr lang="en-US" sz="1200" smtClean="0"/>
              <a:pPr eaLnBrk="1" hangingPunct="1"/>
              <a:t>31</a:t>
            </a:fld>
            <a:endParaRPr lang="en-US" sz="1200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Closing Projects and Phases</a:t>
            </a:r>
          </a:p>
        </p:txBody>
      </p:sp>
      <p:pic>
        <p:nvPicPr>
          <p:cNvPr id="52229" name="Picture 5" descr="Fig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4"/>
          <a:stretch>
            <a:fillRect/>
          </a:stretch>
        </p:blipFill>
        <p:spPr bwMode="auto">
          <a:xfrm>
            <a:off x="4267200" y="3983038"/>
            <a:ext cx="4876800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Project integration management involves coordinating all of the other knowledge areas throughout a project’s life cycle</a:t>
            </a:r>
          </a:p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Main processes include: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Develop project charter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Develop project management plan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Direct and manage project execution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Monitor and control project work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Perform integrated change control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Close the project or phase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2B3C50-4EDD-489B-ACA5-FA3AECCA82BE}" type="slidenum">
              <a:rPr lang="en-US" sz="1200" smtClean="0"/>
              <a:pPr eaLnBrk="1" hangingPunct="1"/>
              <a:t>32</a:t>
            </a:fld>
            <a:endParaRPr lang="en-US" sz="1200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Chapter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20B4AA-7A0A-4681-88AF-1C9ED0183EA3}" type="slidenum">
              <a:rPr lang="en-US" sz="1200" smtClean="0"/>
              <a:pPr eaLnBrk="1" hangingPunct="1"/>
              <a:t>4</a:t>
            </a:fld>
            <a:endParaRPr lang="en-US" sz="1200" smtClean="0"/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Project Integration Management Summary</a:t>
            </a:r>
          </a:p>
        </p:txBody>
      </p:sp>
      <p:pic>
        <p:nvPicPr>
          <p:cNvPr id="19460" name="Picture 6" descr="86921_04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114300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to PMBOK 2008 pg. 73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876800"/>
          </a:xfrm>
        </p:spPr>
        <p:txBody>
          <a:bodyPr/>
          <a:lstStyle/>
          <a:p>
            <a:pPr eaLnBrk="1" hangingPunct="1"/>
            <a:r>
              <a:rPr lang="en-US" sz="2400" smtClean="0">
                <a:latin typeface="Arial" charset="0"/>
                <a:cs typeface="Arial" charset="0"/>
              </a:rPr>
              <a:t>The Airbus A380 megajet project was two years behind schedule in Oct. 2006, causing Airbus’ parent company to face an expected loss of $6.1 billion over the next four years</a:t>
            </a:r>
          </a:p>
          <a:p>
            <a:pPr eaLnBrk="1" hangingPunct="1"/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13F163-A15C-4F6D-A916-62F9987ED98F}" type="slidenum">
              <a:rPr lang="en-US" sz="1200" smtClean="0"/>
              <a:pPr eaLnBrk="1" hangingPunct="1"/>
              <a:t>5</a:t>
            </a:fld>
            <a:endParaRPr lang="en-US" sz="1200" smtClean="0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Went Wrong?</a:t>
            </a: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7848600" cy="462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8768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The Airbus A380 megajet project was two years behind schedule in Oct. 2006, causing Airbus’ parent company to face an expected loss of $6.1 billion over the next four years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4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The project suffered from severe integration management problems, or “integration disintegration...Early this year, when </a:t>
            </a:r>
            <a:r>
              <a:rPr lang="en-US" sz="2400" dirty="0" smtClean="0">
                <a:solidFill>
                  <a:srgbClr val="0000FF"/>
                </a:solidFill>
              </a:rPr>
              <a:t>pre-assembled bundles containing hundreds of miles of cabin wiring were delivered from a German factory to the assembly line in France, workers discovered that the bundles, called harnesses, didn't fit properly into the plane</a:t>
            </a:r>
            <a:r>
              <a:rPr lang="en-US" sz="2400" dirty="0" smtClean="0"/>
              <a:t>. Assembly slowed to a near-standstill, as workers tried to pull the bundles apart and re-thread them through the fuselage. Now Airbus will have to go back to the drawing board and redesign the wiring system.”*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45D87B-E461-43F9-BB6D-C732E804E31C}" type="slidenum">
              <a:rPr lang="en-US" sz="1200" smtClean="0"/>
              <a:pPr eaLnBrk="1" hangingPunct="1"/>
              <a:t>6</a:t>
            </a:fld>
            <a:endParaRPr lang="en-US" sz="1200" smtClean="0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Went Wrong?</a:t>
            </a:r>
          </a:p>
        </p:txBody>
      </p:sp>
      <p:sp>
        <p:nvSpPr>
          <p:cNvPr id="21509" name="TextBox 5"/>
          <p:cNvSpPr txBox="1">
            <a:spLocks noChangeArrowheads="1"/>
          </p:cNvSpPr>
          <p:nvPr/>
        </p:nvSpPr>
        <p:spPr bwMode="auto">
          <a:xfrm>
            <a:off x="685800" y="5791200"/>
            <a:ext cx="79756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*Matlack, Carol. “First, Blame the Software,” </a:t>
            </a:r>
            <a:r>
              <a:rPr lang="en-US" sz="1600" i="1"/>
              <a:t>BusinessWeek Online (October 5, 2006).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534400" cy="45720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>
                <a:latin typeface="Arial" charset="0"/>
                <a:cs typeface="Arial" charset="0"/>
              </a:rPr>
              <a:t>Strategic planning</a:t>
            </a:r>
            <a:r>
              <a:rPr lang="en-US" dirty="0" smtClean="0">
                <a:latin typeface="Arial" charset="0"/>
                <a:cs typeface="Arial" charset="0"/>
              </a:rPr>
              <a:t> involves determining long-term objectives, predicting future trends, and projecting the need for new products and services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Organizations often perform a </a:t>
            </a:r>
            <a:r>
              <a:rPr lang="en-US" b="1" dirty="0" smtClean="0">
                <a:latin typeface="Arial" charset="0"/>
                <a:cs typeface="Arial" charset="0"/>
              </a:rPr>
              <a:t>SWOT analysis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Analyzing </a:t>
            </a:r>
            <a:r>
              <a:rPr lang="en-US" b="1" dirty="0" smtClean="0">
                <a:latin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trengths, </a:t>
            </a:r>
            <a:r>
              <a:rPr lang="en-US" b="1" dirty="0" smtClean="0">
                <a:latin typeface="Arial" charset="0"/>
                <a:cs typeface="Arial" charset="0"/>
              </a:rPr>
              <a:t>W</a:t>
            </a:r>
            <a:r>
              <a:rPr lang="en-US" dirty="0" smtClean="0">
                <a:latin typeface="Arial" charset="0"/>
                <a:cs typeface="Arial" charset="0"/>
              </a:rPr>
              <a:t>eaknesses, </a:t>
            </a:r>
            <a:r>
              <a:rPr lang="en-US" b="1" dirty="0" smtClean="0">
                <a:latin typeface="Arial" charset="0"/>
                <a:cs typeface="Arial" charset="0"/>
              </a:rPr>
              <a:t>O</a:t>
            </a:r>
            <a:r>
              <a:rPr lang="en-US" dirty="0" smtClean="0">
                <a:latin typeface="Arial" charset="0"/>
                <a:cs typeface="Arial" charset="0"/>
              </a:rPr>
              <a:t>pportunities, and </a:t>
            </a:r>
            <a:r>
              <a:rPr lang="en-US" b="1" dirty="0" smtClean="0">
                <a:latin typeface="Arial" charset="0"/>
                <a:cs typeface="Arial" charset="0"/>
              </a:rPr>
              <a:t>T</a:t>
            </a:r>
            <a:r>
              <a:rPr lang="en-US" dirty="0" smtClean="0">
                <a:latin typeface="Arial" charset="0"/>
                <a:cs typeface="Arial" charset="0"/>
              </a:rPr>
              <a:t>hreats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As part of strategic planning, organizations:</a:t>
            </a:r>
          </a:p>
          <a:p>
            <a:pPr lvl="1" eaLnBrk="1" hangingPunct="1"/>
            <a:r>
              <a:rPr lang="en-US" b="1" dirty="0" smtClean="0">
                <a:latin typeface="Arial" charset="0"/>
                <a:cs typeface="Arial" charset="0"/>
              </a:rPr>
              <a:t>Identify potential projects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Use realistic methods to select which projects to work 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Formalize project initiation by </a:t>
            </a:r>
            <a:r>
              <a:rPr lang="en-US" b="1" dirty="0" smtClean="0">
                <a:latin typeface="Arial" charset="0"/>
                <a:cs typeface="Arial" charset="0"/>
              </a:rPr>
              <a:t>issuing a project charter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F6A49-0454-47F1-AD5B-E639D2AA9579}" type="slidenum">
              <a:rPr lang="en-US" sz="1200" smtClean="0"/>
              <a:pPr eaLnBrk="1" hangingPunct="1"/>
              <a:t>7</a:t>
            </a:fld>
            <a:endParaRPr lang="en-US" sz="120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Strategic Planning and </a:t>
            </a:r>
            <a:r>
              <a:rPr lang="en-US" sz="3600" dirty="0" smtClean="0">
                <a:solidFill>
                  <a:srgbClr val="FF0000"/>
                </a:solidFill>
              </a:rPr>
              <a:t>Project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C984EE-97AD-4A59-827E-D67BAF9AC662}" type="slidenum">
              <a:rPr lang="en-US" sz="1200" smtClean="0"/>
              <a:pPr eaLnBrk="1" hangingPunct="1"/>
              <a:t>8</a:t>
            </a:fld>
            <a:endParaRPr lang="en-US" sz="120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Mind Map of a SWOT Analysis to Help </a:t>
            </a:r>
            <a:r>
              <a:rPr lang="en-US" sz="3200" dirty="0" smtClean="0">
                <a:solidFill>
                  <a:srgbClr val="FF0000"/>
                </a:solidFill>
              </a:rPr>
              <a:t>Identify Potential Projects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3556" name="Picture 6" descr="86921_04_F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106613"/>
            <a:ext cx="9074150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8DCD3-0D82-4FFE-904E-C56F1AF1E49F}" type="slidenum">
              <a:rPr lang="en-US" sz="1200" smtClean="0"/>
              <a:pPr eaLnBrk="1" hangingPunct="1"/>
              <a:t>9</a:t>
            </a:fld>
            <a:endParaRPr lang="en-US" sz="1200" smtClean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/>
              <a:t>	</a:t>
            </a:r>
            <a:r>
              <a:rPr lang="en-US" sz="3500" dirty="0" smtClean="0"/>
              <a:t>Technology Planning Process</a:t>
            </a:r>
          </a:p>
        </p:txBody>
      </p:sp>
      <p:pic>
        <p:nvPicPr>
          <p:cNvPr id="24580" name="Picture 7" descr="86921_04_F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0010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</TotalTime>
  <Words>1446</Words>
  <Application>Microsoft Office PowerPoint</Application>
  <PresentationFormat>On-screen Show (4:3)</PresentationFormat>
  <Paragraphs>209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Concourse</vt:lpstr>
      <vt:lpstr>The Key to Overall Project Success: Good Project Integration Management</vt:lpstr>
      <vt:lpstr>Project Integration Management Processes</vt:lpstr>
      <vt:lpstr>Project Integration Management Processes (continued)</vt:lpstr>
      <vt:lpstr>Project Integration Management Summary</vt:lpstr>
      <vt:lpstr>What Went Wrong?</vt:lpstr>
      <vt:lpstr>What Went Wrong?</vt:lpstr>
      <vt:lpstr>Strategic Planning and Project Selection</vt:lpstr>
      <vt:lpstr>Mind Map of a SWOT Analysis to Help Identify Potential Projects</vt:lpstr>
      <vt:lpstr> Technology Planning Process</vt:lpstr>
      <vt:lpstr>Methods for Selecting Projects</vt:lpstr>
      <vt:lpstr>1. Methods for Selecting Projects - Focusing on Broad Organizational Needs</vt:lpstr>
      <vt:lpstr>2. Methods for Selecting Projects - Categorizing IT       Projects</vt:lpstr>
      <vt:lpstr>3. Methods for Selecting Projects - Financial Analysis of Projects</vt:lpstr>
      <vt:lpstr>4. Weighted Scoring Model</vt:lpstr>
      <vt:lpstr>Weighted Scoring Model for Project Selection</vt:lpstr>
      <vt:lpstr>Project Charter</vt:lpstr>
      <vt:lpstr>Project Charter for the DNA-Sequencing Instrument Completion Project </vt:lpstr>
      <vt:lpstr>Charter (continued)</vt:lpstr>
      <vt:lpstr>Project Management Plans</vt:lpstr>
      <vt:lpstr>Common Elements of a Project Management Plan</vt:lpstr>
      <vt:lpstr>Project Execution</vt:lpstr>
      <vt:lpstr>Coordinating Planning and Execution</vt:lpstr>
      <vt:lpstr>Providing Leadership and a Supportive Culture - execution</vt:lpstr>
      <vt:lpstr>Important Skills for Project Execution</vt:lpstr>
      <vt:lpstr>Project Execution Tools and Techniques</vt:lpstr>
      <vt:lpstr>Monitoring and Controlling Project Work</vt:lpstr>
      <vt:lpstr>Media Snapshot –Monitor &amp; Control</vt:lpstr>
      <vt:lpstr>Integrated Change Control</vt:lpstr>
      <vt:lpstr>Change Control System</vt:lpstr>
      <vt:lpstr>Suggestions for Performing Integrated Change Control</vt:lpstr>
      <vt:lpstr>Closing Projects and Phases</vt:lpstr>
      <vt:lpstr>Chapter Summary</vt:lpstr>
    </vt:vector>
  </TitlesOfParts>
  <Company>Augsburg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Cengage</dc:creator>
  <cp:lastModifiedBy>rajiv</cp:lastModifiedBy>
  <cp:revision>184</cp:revision>
  <dcterms:created xsi:type="dcterms:W3CDTF">2001-07-05T23:10:12Z</dcterms:created>
  <dcterms:modified xsi:type="dcterms:W3CDTF">2012-11-13T23:41:22Z</dcterms:modified>
</cp:coreProperties>
</file>